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49"/>
  </p:notesMasterIdLst>
  <p:handoutMasterIdLst>
    <p:handoutMasterId r:id="rId50"/>
  </p:handoutMasterIdLst>
  <p:sldIdLst>
    <p:sldId id="444" r:id="rId8"/>
    <p:sldId id="447" r:id="rId9"/>
    <p:sldId id="470" r:id="rId10"/>
    <p:sldId id="877" r:id="rId11"/>
    <p:sldId id="853" r:id="rId12"/>
    <p:sldId id="878" r:id="rId13"/>
    <p:sldId id="879" r:id="rId14"/>
    <p:sldId id="880" r:id="rId15"/>
    <p:sldId id="881" r:id="rId16"/>
    <p:sldId id="882" r:id="rId17"/>
    <p:sldId id="883" r:id="rId18"/>
    <p:sldId id="884" r:id="rId19"/>
    <p:sldId id="885" r:id="rId20"/>
    <p:sldId id="886" r:id="rId21"/>
    <p:sldId id="887" r:id="rId22"/>
    <p:sldId id="888" r:id="rId23"/>
    <p:sldId id="889" r:id="rId24"/>
    <p:sldId id="890" r:id="rId25"/>
    <p:sldId id="891" r:id="rId26"/>
    <p:sldId id="892" r:id="rId27"/>
    <p:sldId id="893" r:id="rId28"/>
    <p:sldId id="894" r:id="rId29"/>
    <p:sldId id="896" r:id="rId30"/>
    <p:sldId id="897" r:id="rId31"/>
    <p:sldId id="898" r:id="rId32"/>
    <p:sldId id="899" r:id="rId33"/>
    <p:sldId id="900" r:id="rId34"/>
    <p:sldId id="901" r:id="rId35"/>
    <p:sldId id="902" r:id="rId36"/>
    <p:sldId id="903" r:id="rId37"/>
    <p:sldId id="904" r:id="rId38"/>
    <p:sldId id="905" r:id="rId39"/>
    <p:sldId id="906" r:id="rId40"/>
    <p:sldId id="907" r:id="rId41"/>
    <p:sldId id="908" r:id="rId42"/>
    <p:sldId id="909" r:id="rId43"/>
    <p:sldId id="910" r:id="rId44"/>
    <p:sldId id="911" r:id="rId45"/>
    <p:sldId id="912" r:id="rId46"/>
    <p:sldId id="570" r:id="rId47"/>
    <p:sldId id="26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今日学习目标" id="{A9265C8B-6A51-4297-9F5F-59AA3F9BD588}">
          <p14:sldIdLst>
            <p14:sldId id="444"/>
            <p14:sldId id="447"/>
            <p14:sldId id="470"/>
          </p14:sldIdLst>
        </p14:section>
        <p14:section name="header部分开发" id="{4E8290E5-7D98-4B1E-9454-75C57245688A}">
          <p14:sldIdLst>
            <p14:sldId id="877"/>
            <p14:sldId id="853"/>
            <p14:sldId id="878"/>
          </p14:sldIdLst>
        </p14:section>
        <p14:section name="header-xtx-shortcut" id="{292248FA-A9CA-4D6C-A256-48F7337505F4}">
          <p14:sldIdLst>
            <p14:sldId id="879"/>
            <p14:sldId id="880"/>
            <p14:sldId id="881"/>
          </p14:sldIdLst>
        </p14:section>
        <p14:section name="header-xtx-main-nav" id="{1E589D26-D858-4C8A-8086-A9D6DADE1AC6}">
          <p14:sldIdLst>
            <p14:sldId id="882"/>
            <p14:sldId id="883"/>
          </p14:sldIdLst>
        </p14:section>
        <p14:section name="footer部分开发" id="{0DFE57B4-2928-440C-8D8F-165721D12EE6}">
          <p14:sldIdLst>
            <p14:sldId id="884"/>
            <p14:sldId id="885"/>
            <p14:sldId id="886"/>
          </p14:sldIdLst>
        </p14:section>
        <p14:section name="footer-xtx-service" id="{3EA7DDA4-EF12-4F97-A415-DC0AADC11DAB}">
          <p14:sldIdLst>
            <p14:sldId id="887"/>
            <p14:sldId id="888"/>
            <p14:sldId id="889"/>
          </p14:sldIdLst>
        </p14:section>
        <p14:section name="footer-xtx-copyright" id="{8CC5D7F5-1161-4A6A-BF8D-58BDAD7B4D0D}">
          <p14:sldIdLst>
            <p14:sldId id="890"/>
            <p14:sldId id="891"/>
            <p14:sldId id="892"/>
          </p14:sldIdLst>
        </p14:section>
        <p14:section name="网站入口 xtx-entry部分开发" id="{82D9DCE3-DF06-4894-B13D-4850625FFB79}">
          <p14:sldIdLst>
            <p14:sldId id="893"/>
            <p14:sldId id="894"/>
            <p14:sldId id="896"/>
            <p14:sldId id="897"/>
            <p14:sldId id="898"/>
            <p14:sldId id="899"/>
          </p14:sldIdLst>
        </p14:section>
        <p14:section name="新鲜好物面板 xtx-new-goods部分开发" id="{09BDC5C4-8743-4A48-95F2-8F23DDA53B8C}">
          <p14:sldIdLst>
            <p14:sldId id="900"/>
            <p14:sldId id="901"/>
            <p14:sldId id="902"/>
            <p14:sldId id="903"/>
            <p14:sldId id="904"/>
            <p14:sldId id="905"/>
          </p14:sldIdLst>
        </p14:section>
        <p14:section name="生鲜商品面板 xtx-fresh-goods" id="{8085E044-03EC-443C-9197-AC28160216B9}">
          <p14:sldIdLst>
            <p14:sldId id="906"/>
            <p14:sldId id="907"/>
            <p14:sldId id="908"/>
            <p14:sldId id="909"/>
            <p14:sldId id="910"/>
            <p14:sldId id="911"/>
            <p14:sldId id="912"/>
          </p14:sldIdLst>
        </p14:section>
        <p14:section name="总结" id="{BD8BC54F-6DD5-4A66-8ADF-BAC1BB2DFB85}">
          <p14:sldIdLst>
            <p14:sldId id="570"/>
          </p14:sldIdLst>
        </p14:section>
        <p14:section name="结束页" id="{1F188D53-E8B8-4AC8-AEB9-CF30443146C2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FFFFFF"/>
    <a:srgbClr val="E6E6E6"/>
    <a:srgbClr val="B70006"/>
    <a:srgbClr val="49504F"/>
    <a:srgbClr val="FFFFE4"/>
    <a:srgbClr val="919191"/>
    <a:srgbClr val="333333"/>
    <a:srgbClr val="B6020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8" autoAdjust="0"/>
    <p:restoredTop sz="95306" autoAdjust="0"/>
  </p:normalViewPr>
  <p:slideViewPr>
    <p:cSldViewPr snapToGrid="0">
      <p:cViewPr varScale="1">
        <p:scale>
          <a:sx n="114" d="100"/>
          <a:sy n="11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711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425208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92685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5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0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  <p:sldLayoutId id="2147483709" r:id="rId14"/>
    <p:sldLayoutId id="2147483711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68297-30F8-0E44-8B1C-61DD56FC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综合项目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D78FF5-FEF5-7544-81B3-A83A45629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小兔鲜项目</a:t>
            </a:r>
          </a:p>
        </p:txBody>
      </p:sp>
    </p:spTree>
    <p:extLst>
      <p:ext uri="{BB962C8B-B14F-4D97-AF65-F5344CB8AC3E}">
        <p14:creationId xmlns:p14="http://schemas.microsoft.com/office/powerpoint/2010/main" val="173867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-main-nav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7" y="1939830"/>
            <a:ext cx="9992504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-main-nav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7" y="1939830"/>
            <a:ext cx="9992504" cy="36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Header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AD2B26"/>
                </a:solidFill>
              </a:rPr>
              <a:t>Footer </a:t>
            </a:r>
            <a:r>
              <a:rPr lang="zh-CN" altLang="en-US" dirty="0">
                <a:solidFill>
                  <a:srgbClr val="AD2B26"/>
                </a:solidFill>
              </a:rPr>
              <a:t>部分开发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网站入口 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新鲜好物面板 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生鲜商品面板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142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目标：完成</a:t>
            </a:r>
            <a:r>
              <a:rPr lang="en-US" altLang="zh-CN" dirty="0"/>
              <a:t>footer</a:t>
            </a:r>
            <a:r>
              <a:rPr lang="zh-CN" altLang="en-US" dirty="0"/>
              <a:t>部分的项目开发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3" y="1939830"/>
            <a:ext cx="9957814" cy="36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/>
              <a:t>footer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2" y="1939830"/>
            <a:ext cx="9957814" cy="36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-service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2" y="1939830"/>
            <a:ext cx="9957814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4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-service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3" y="1939830"/>
            <a:ext cx="9957811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-service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3" y="1939830"/>
            <a:ext cx="9957811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-copyright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3" y="1939830"/>
            <a:ext cx="9957811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-copyright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4" y="1939830"/>
            <a:ext cx="9957808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5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620765"/>
            <a:ext cx="5973761" cy="4256405"/>
          </a:xfrm>
        </p:spPr>
        <p:txBody>
          <a:bodyPr anchor="ctr"/>
          <a:lstStyle/>
          <a:p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网站入口 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新鲜好物面板 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生鲜商品面板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170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-copyright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94" y="1939830"/>
            <a:ext cx="9957808" cy="36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5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Header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Footer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网站入口 </a:t>
            </a:r>
            <a:r>
              <a:rPr lang="en-US" altLang="zh-CN" dirty="0" err="1">
                <a:solidFill>
                  <a:srgbClr val="AD2B26"/>
                </a:solidFill>
              </a:rPr>
              <a:t>xtx</a:t>
            </a:r>
            <a:r>
              <a:rPr lang="en-US" altLang="zh-CN" dirty="0">
                <a:solidFill>
                  <a:srgbClr val="AD2B26"/>
                </a:solidFill>
              </a:rPr>
              <a:t>-entry </a:t>
            </a:r>
            <a:r>
              <a:rPr lang="zh-CN" altLang="en-US" dirty="0">
                <a:solidFill>
                  <a:srgbClr val="AD2B26"/>
                </a:solidFill>
              </a:rPr>
              <a:t>部分开发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新鲜好物面板 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生鲜商品面板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047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目标：完成 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部分的项目开发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39830"/>
            <a:ext cx="9924922" cy="36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39830"/>
            <a:ext cx="9924920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8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39830"/>
            <a:ext cx="9924920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12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40" y="1939830"/>
            <a:ext cx="9924917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④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40" y="1939830"/>
            <a:ext cx="9924917" cy="36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0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Header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Footer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网站入口 </a:t>
            </a:r>
            <a:r>
              <a:rPr lang="en-US" altLang="zh-CN" dirty="0" err="1">
                <a:solidFill>
                  <a:schemeClr val="tx1"/>
                </a:solidFill>
              </a:rPr>
              <a:t>xtx</a:t>
            </a:r>
            <a:r>
              <a:rPr lang="en-US" altLang="zh-CN" dirty="0">
                <a:solidFill>
                  <a:schemeClr val="tx1"/>
                </a:solidFill>
              </a:rPr>
              <a:t>-entry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新鲜好物面板 </a:t>
            </a:r>
            <a:r>
              <a:rPr lang="en-US" altLang="zh-CN" dirty="0" err="1">
                <a:solidFill>
                  <a:srgbClr val="AD2B26"/>
                </a:solidFill>
              </a:rPr>
              <a:t>xtx</a:t>
            </a:r>
            <a:r>
              <a:rPr lang="en-US" altLang="zh-CN" dirty="0">
                <a:solidFill>
                  <a:srgbClr val="AD2B26"/>
                </a:solidFill>
              </a:rPr>
              <a:t>-new-goods </a:t>
            </a:r>
            <a:r>
              <a:rPr lang="zh-CN" altLang="en-US" dirty="0">
                <a:solidFill>
                  <a:srgbClr val="AD2B26"/>
                </a:solidFill>
              </a:rPr>
              <a:t>部分开发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生鲜商品面板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166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目标：完成 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部分的项目开发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43293"/>
            <a:ext cx="9924922" cy="36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0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43293"/>
            <a:ext cx="9924920" cy="36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0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9230C9-82FA-439E-A723-491EC234C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438531"/>
            <a:ext cx="6298881" cy="48558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1600" dirty="0"/>
              <a:t>能够应用已学技术知识 </a:t>
            </a:r>
            <a:r>
              <a:rPr lang="zh-CN" altLang="en-US" sz="1600" dirty="0">
                <a:solidFill>
                  <a:srgbClr val="AD2B26"/>
                </a:solidFill>
              </a:rPr>
              <a:t>完成小兔鲜儿项目</a:t>
            </a:r>
            <a:endParaRPr lang="en-US" altLang="zh-CN" sz="1600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68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43293"/>
            <a:ext cx="9924919" cy="36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8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39" y="1943293"/>
            <a:ext cx="9924919" cy="36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④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540" y="1943293"/>
            <a:ext cx="9924916" cy="36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Header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Footer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网站入口 </a:t>
            </a:r>
            <a:r>
              <a:rPr lang="en-US" altLang="zh-CN" dirty="0" err="1">
                <a:solidFill>
                  <a:schemeClr val="tx1"/>
                </a:solidFill>
              </a:rPr>
              <a:t>xtx</a:t>
            </a:r>
            <a:r>
              <a:rPr lang="en-US" altLang="zh-CN" dirty="0">
                <a:solidFill>
                  <a:schemeClr val="tx1"/>
                </a:solidFill>
              </a:rPr>
              <a:t>-entry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新鲜好物面板 </a:t>
            </a:r>
            <a:r>
              <a:rPr lang="en-US" altLang="zh-CN" dirty="0" err="1">
                <a:solidFill>
                  <a:schemeClr val="tx1"/>
                </a:solidFill>
              </a:rPr>
              <a:t>xtx</a:t>
            </a:r>
            <a:r>
              <a:rPr lang="en-US" altLang="zh-CN" dirty="0">
                <a:solidFill>
                  <a:schemeClr val="tx1"/>
                </a:solidFill>
              </a:rPr>
              <a:t>-new-goods </a:t>
            </a:r>
            <a:r>
              <a:rPr lang="zh-CN" altLang="en-US" dirty="0">
                <a:solidFill>
                  <a:schemeClr val="tx1"/>
                </a:solidFill>
              </a:rPr>
              <a:t>部分开发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生鲜商品面板 </a:t>
            </a:r>
            <a:r>
              <a:rPr lang="en-US" altLang="zh-CN" dirty="0" err="1">
                <a:solidFill>
                  <a:srgbClr val="AD2B26"/>
                </a:solidFill>
              </a:rPr>
              <a:t>xtx</a:t>
            </a:r>
            <a:r>
              <a:rPr lang="en-US" altLang="zh-CN" dirty="0">
                <a:solidFill>
                  <a:srgbClr val="AD2B26"/>
                </a:solidFill>
              </a:rPr>
              <a:t>-fresh-goods </a:t>
            </a:r>
            <a:r>
              <a:rPr lang="zh-CN" altLang="en-US" dirty="0">
                <a:solidFill>
                  <a:srgbClr val="AD2B26"/>
                </a:solidFill>
              </a:rPr>
              <a:t>部分开发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3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目标：完成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部分的项目开发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90" y="1943293"/>
            <a:ext cx="8530819" cy="36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6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89" y="1943293"/>
            <a:ext cx="8530819" cy="36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75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89" y="1943293"/>
            <a:ext cx="8530819" cy="36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9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90" y="1943293"/>
            <a:ext cx="8530816" cy="36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0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④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90" y="1943293"/>
            <a:ext cx="8530816" cy="36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⑤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91" y="1943293"/>
            <a:ext cx="8530814" cy="36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AE811-054B-1B48-AE69-713A008F3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620765"/>
            <a:ext cx="5973761" cy="4256405"/>
          </a:xfrm>
        </p:spPr>
        <p:txBody>
          <a:bodyPr anchor="ctr"/>
          <a:lstStyle/>
          <a:p>
            <a:r>
              <a:rPr lang="en-US" altLang="zh-CN" dirty="0">
                <a:solidFill>
                  <a:srgbClr val="AD2B26"/>
                </a:solidFill>
              </a:rPr>
              <a:t>Header </a:t>
            </a:r>
            <a:r>
              <a:rPr lang="zh-CN" altLang="en-US" dirty="0">
                <a:solidFill>
                  <a:srgbClr val="AD2B26"/>
                </a:solidFill>
              </a:rPr>
              <a:t>部分开发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en-US" altLang="zh-CN" dirty="0"/>
              <a:t>Footer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网站入口 </a:t>
            </a:r>
            <a:r>
              <a:rPr lang="en-US" altLang="zh-CN" dirty="0" err="1"/>
              <a:t>xtx</a:t>
            </a:r>
            <a:r>
              <a:rPr lang="en-US" altLang="zh-CN" dirty="0"/>
              <a:t>-entry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新鲜好物面板 </a:t>
            </a:r>
            <a:r>
              <a:rPr lang="en-US" altLang="zh-CN" dirty="0" err="1"/>
              <a:t>xtx</a:t>
            </a:r>
            <a:r>
              <a:rPr lang="en-US" altLang="zh-CN" dirty="0"/>
              <a:t>-new-goods </a:t>
            </a:r>
            <a:r>
              <a:rPr lang="zh-CN" altLang="en-US" dirty="0"/>
              <a:t>部分开发</a:t>
            </a:r>
            <a:endParaRPr lang="en-US" altLang="zh-CN" dirty="0"/>
          </a:p>
          <a:p>
            <a:r>
              <a:rPr lang="zh-CN" altLang="en-US" dirty="0"/>
              <a:t>生鲜商品面板 </a:t>
            </a:r>
            <a:r>
              <a:rPr lang="en-US" altLang="zh-CN" dirty="0" err="1"/>
              <a:t>xtx</a:t>
            </a:r>
            <a:r>
              <a:rPr lang="en-US" altLang="zh-CN" dirty="0"/>
              <a:t>-fresh-goods </a:t>
            </a:r>
            <a:r>
              <a:rPr lang="zh-CN" altLang="en-US" dirty="0"/>
              <a:t>部分开发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01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9230C9-82FA-439E-A723-491EC234C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390" y="1126490"/>
            <a:ext cx="6157112" cy="45110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1600" dirty="0"/>
              <a:t>能够应用已学技术知识 </a:t>
            </a:r>
            <a:r>
              <a:rPr lang="zh-CN" altLang="en-US" sz="1600" dirty="0">
                <a:solidFill>
                  <a:srgbClr val="AD2B26"/>
                </a:solidFill>
              </a:rPr>
              <a:t>完成小兔鲜儿项目</a:t>
            </a:r>
            <a:endParaRPr lang="en-US" altLang="zh-CN" sz="1600" dirty="0">
              <a:solidFill>
                <a:srgbClr val="AD2B26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AD2B26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07E9E4-2B66-43C0-9C7A-1D2D8C084B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目标确认</a:t>
            </a:r>
          </a:p>
        </p:txBody>
      </p:sp>
    </p:spTree>
    <p:extLst>
      <p:ext uri="{BB962C8B-B14F-4D97-AF65-F5344CB8AC3E}">
        <p14:creationId xmlns:p14="http://schemas.microsoft.com/office/powerpoint/2010/main" val="350684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目标：完成</a:t>
            </a:r>
            <a:r>
              <a:rPr lang="en-US" altLang="zh-CN" dirty="0"/>
              <a:t>header</a:t>
            </a:r>
            <a:r>
              <a:rPr lang="zh-CN" altLang="en-US" dirty="0"/>
              <a:t>部分的项目开发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45" y="1939830"/>
            <a:ext cx="9992510" cy="36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3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/>
              <a:t>header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5" y="1939830"/>
            <a:ext cx="9992509" cy="36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-shortcut </a:t>
            </a:r>
            <a:r>
              <a:rPr lang="zh-CN" altLang="en-US" dirty="0"/>
              <a:t>①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5" y="1939830"/>
            <a:ext cx="9992509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-shortcut </a:t>
            </a:r>
            <a:r>
              <a:rPr lang="zh-CN" altLang="en-US" dirty="0"/>
              <a:t>②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6" y="1939830"/>
            <a:ext cx="9992507" cy="36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8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736B281C-EAD2-4328-8A18-65A15DF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header </a:t>
            </a:r>
            <a:r>
              <a:rPr lang="zh-CN" altLang="en-US" dirty="0"/>
              <a:t>部分开发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7BB3654-C62B-4CD1-8955-B36CB50F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布局分析：</a:t>
            </a:r>
            <a:r>
              <a:rPr lang="en-US" altLang="zh-CN" dirty="0" err="1"/>
              <a:t>xtx</a:t>
            </a:r>
            <a:r>
              <a:rPr lang="en-US" altLang="zh-CN" dirty="0"/>
              <a:t>-shortcut </a:t>
            </a:r>
            <a:r>
              <a:rPr lang="zh-CN" altLang="en-US" dirty="0"/>
              <a:t>③</a:t>
            </a:r>
            <a:endParaRPr lang="zh-CN" altLang="en-US" sz="1800" dirty="0">
              <a:solidFill>
                <a:srgbClr val="AD2B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CEC6F-1D9F-4C10-8A5F-02E1A600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746" y="1939830"/>
            <a:ext cx="9992507" cy="3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7249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24953</TotalTime>
  <Words>517</Words>
  <Application>Microsoft Office PowerPoint</Application>
  <PresentationFormat>宽屏</PresentationFormat>
  <Paragraphs>97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综合项目</vt:lpstr>
      <vt:lpstr>PowerPoint 演示文稿</vt:lpstr>
      <vt:lpstr>PowerPoint 演示文稿</vt:lpstr>
      <vt:lpstr>PowerPoint 演示文稿</vt:lpstr>
      <vt:lpstr>一、header 部分开发</vt:lpstr>
      <vt:lpstr>一、header 部分开发</vt:lpstr>
      <vt:lpstr>一、header 部分开发</vt:lpstr>
      <vt:lpstr>一、header 部分开发</vt:lpstr>
      <vt:lpstr>一、header 部分开发</vt:lpstr>
      <vt:lpstr>一、header 部分开发</vt:lpstr>
      <vt:lpstr>一、header 部分开发</vt:lpstr>
      <vt:lpstr>PowerPoint 演示文稿</vt:lpstr>
      <vt:lpstr>二、footer 部分开发</vt:lpstr>
      <vt:lpstr>二、footer 部分开发</vt:lpstr>
      <vt:lpstr>二、footer 部分开发</vt:lpstr>
      <vt:lpstr>二、footer 部分开发</vt:lpstr>
      <vt:lpstr>二、footer 部分开发</vt:lpstr>
      <vt:lpstr>二、footer 部分开发</vt:lpstr>
      <vt:lpstr>二、footer 部分开发</vt:lpstr>
      <vt:lpstr>二、footer 部分开发</vt:lpstr>
      <vt:lpstr>PowerPoint 演示文稿</vt:lpstr>
      <vt:lpstr>三、xtx-entry 部分开发</vt:lpstr>
      <vt:lpstr>三、xtx-entry 部分开发</vt:lpstr>
      <vt:lpstr>三、xtx-entry 部分开发</vt:lpstr>
      <vt:lpstr>三、xtx-entry 部分开发</vt:lpstr>
      <vt:lpstr>三、xtx-entry 部分开发</vt:lpstr>
      <vt:lpstr>PowerPoint 演示文稿</vt:lpstr>
      <vt:lpstr>四、xtx-new-goods 部分开发</vt:lpstr>
      <vt:lpstr>四、xtx-new-goods 部分开发</vt:lpstr>
      <vt:lpstr>四、xtx-new-goods 部分开发</vt:lpstr>
      <vt:lpstr>四、xtx-new-goods 部分开发</vt:lpstr>
      <vt:lpstr>四、xtx-new-goods 部分开发</vt:lpstr>
      <vt:lpstr>PowerPoint 演示文稿</vt:lpstr>
      <vt:lpstr>五、xtx-fresh-goods 部分开发</vt:lpstr>
      <vt:lpstr>五、xtx-fresh-goods 部分开发</vt:lpstr>
      <vt:lpstr>五、xtx-fresh-goods 部分开发</vt:lpstr>
      <vt:lpstr>五、xtx-fresh-goods 部分开发</vt:lpstr>
      <vt:lpstr>五、xtx-fresh-goods 部分开发</vt:lpstr>
      <vt:lpstr>五、xtx-fresh-goods 部分开发</vt:lpstr>
      <vt:lpstr>目标确认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芮 伟棠</cp:lastModifiedBy>
  <cp:revision>1254</cp:revision>
  <dcterms:created xsi:type="dcterms:W3CDTF">2020-03-31T02:23:27Z</dcterms:created>
  <dcterms:modified xsi:type="dcterms:W3CDTF">2021-06-23T09:17:27Z</dcterms:modified>
</cp:coreProperties>
</file>